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638" r:id="rId6"/>
    <p:sldId id="627" r:id="rId7"/>
    <p:sldId id="637"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 id="639" r:id="rId22"/>
    <p:sldId id="642" r:id="rId23"/>
    <p:sldId id="645" r:id="rId24"/>
    <p:sldId id="646" r:id="rId25"/>
    <p:sldId id="644" r:id="rId26"/>
    <p:sldId id="647" r:id="rId27"/>
    <p:sldId id="643" r:id="rId28"/>
    <p:sldId id="648" r:id="rId29"/>
    <p:sldId id="649" r:id="rId30"/>
    <p:sldId id="640" r:id="rId31"/>
    <p:sldId id="641" r:id="rId32"/>
    <p:sldId id="650"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25" autoAdjust="0"/>
    <p:restoredTop sz="76582" autoAdjust="0"/>
  </p:normalViewPr>
  <p:slideViewPr>
    <p:cSldViewPr snapToGrid="0" showGuides="1">
      <p:cViewPr varScale="1">
        <p:scale>
          <a:sx n="92" d="100"/>
          <a:sy n="92" d="100"/>
        </p:scale>
        <p:origin x="2074" y="7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022685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66338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 your science domain is covered by the models and algorithms you have implemented.  It asks the tough questions about how accurately your prediction might reflect actual reality.</a:t>
            </a:r>
          </a:p>
          <a:p>
            <a:r>
              <a:rPr lang="en-US" sz="1200" kern="1200" dirty="0">
                <a:solidFill>
                  <a:schemeClr val="tx1"/>
                </a:solidFill>
                <a:effectLst/>
                <a:latin typeface="+mn-lt"/>
                <a:ea typeface="+mn-ea"/>
                <a:cs typeface="+mn-cs"/>
              </a:rPr>
              <a:t>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a:t>
            </a:r>
            <a:r>
              <a:rPr lang="en-US" sz="1200" kern="1200">
                <a:solidFill>
                  <a:schemeClr val="tx1"/>
                </a:solidFill>
                <a:effectLst/>
                <a:latin typeface="+mn-lt"/>
                <a:ea typeface="+mn-ea"/>
                <a:cs typeface="+mn-cs"/>
              </a:rPr>
              <a:t>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make.org/cmake/help/latest/guide/tutorial/index.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energy.gov/nnsa/articles/face-uncertainties-nnsa-seeks-verification-and-validation"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Scientific Software tutorial @ SC21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 David M. Rogers </a:t>
            </a:r>
            <a:r>
              <a:rPr lang="en-US" sz="2000">
                <a:solidFill>
                  <a:srgbClr val="000000"/>
                </a:solidFill>
              </a:rPr>
              <a:t>(ORNL), Gregory </a:t>
            </a:r>
            <a:r>
              <a:rPr lang="en-US" sz="2000" dirty="0">
                <a:solidFill>
                  <a:srgbClr val="000000"/>
                </a:solidFill>
              </a:rPr>
              <a:t>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1826099"/>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29764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24238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551473"/>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4947573"/>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045683"/>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161747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04868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0" name="Rectangle 9">
            <a:extLst>
              <a:ext uri="{FF2B5EF4-FFF2-40B4-BE49-F238E27FC236}">
                <a16:creationId xmlns:a16="http://schemas.microsoft.com/office/drawing/2014/main" id="{197A6613-B975-C247-B2DC-A175B457ADD3}"/>
              </a:ext>
            </a:extLst>
          </p:cNvPr>
          <p:cNvSpPr/>
          <p:nvPr/>
        </p:nvSpPr>
        <p:spPr>
          <a:xfrm>
            <a:off x="4396154" y="916246"/>
            <a:ext cx="7792671"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hlinkClick r:id="rId3"/>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hlinkClick r:id="rId3"/>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/help/latest/guide/tutorial/</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hlinkClick r:id="rId3"/>
              </a:rPr>
              <a:t>index.html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
        <p:nvSpPr>
          <p:cNvPr id="7" name="Rectangle 6">
            <a:extLst>
              <a:ext uri="{FF2B5EF4-FFF2-40B4-BE49-F238E27FC236}">
                <a16:creationId xmlns:a16="http://schemas.microsoft.com/office/drawing/2014/main" id="{F827231C-86C1-8242-AD82-3D76BDDA74CF}"/>
              </a:ext>
            </a:extLst>
          </p:cNvPr>
          <p:cNvSpPr/>
          <p:nvPr/>
        </p:nvSpPr>
        <p:spPr>
          <a:xfrm>
            <a:off x="5883498" y="916246"/>
            <a:ext cx="6305327"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6700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Reproduce these testing strategies on another repository</a:t>
            </a:r>
            <a:endParaRPr lang="en-US" sz="2800" i="1" dirty="0"/>
          </a:p>
          <a:p>
            <a:pPr lvl="1"/>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2541481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5760" y="3979877"/>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grpSp>
        <p:nvGrpSpPr>
          <p:cNvPr id="7" name="Group 6">
            <a:extLst>
              <a:ext uri="{FF2B5EF4-FFF2-40B4-BE49-F238E27FC236}">
                <a16:creationId xmlns:a16="http://schemas.microsoft.com/office/drawing/2014/main" id="{14A543F2-1EE0-4075-8F10-0DE2E6277F6F}"/>
              </a:ext>
            </a:extLst>
          </p:cNvPr>
          <p:cNvGrpSpPr/>
          <p:nvPr/>
        </p:nvGrpSpPr>
        <p:grpSpPr>
          <a:xfrm>
            <a:off x="8853440" y="1026913"/>
            <a:ext cx="3412628" cy="3119775"/>
            <a:chOff x="8953196" y="1026913"/>
            <a:chExt cx="3412628" cy="3119775"/>
          </a:xfrm>
        </p:grpSpPr>
        <p:sp>
          <p:nvSpPr>
            <p:cNvPr id="8" name="Oval 7">
              <a:extLst>
                <a:ext uri="{FF2B5EF4-FFF2-40B4-BE49-F238E27FC236}">
                  <a16:creationId xmlns:a16="http://schemas.microsoft.com/office/drawing/2014/main" id="{3DABD364-5B88-4D1A-9C6A-D434A6D81865}"/>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476A3FE-1A4E-4797-ADAE-D3B7D00307F0}"/>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10" name="Group 9">
              <a:extLst>
                <a:ext uri="{FF2B5EF4-FFF2-40B4-BE49-F238E27FC236}">
                  <a16:creationId xmlns:a16="http://schemas.microsoft.com/office/drawing/2014/main" id="{729D62D3-9C89-434F-9BB4-43F2E59EE583}"/>
                </a:ext>
              </a:extLst>
            </p:cNvPr>
            <p:cNvGrpSpPr/>
            <p:nvPr/>
          </p:nvGrpSpPr>
          <p:grpSpPr>
            <a:xfrm>
              <a:off x="9926423" y="2522592"/>
              <a:ext cx="1131328" cy="849887"/>
              <a:chOff x="954338" y="5575627"/>
              <a:chExt cx="1131328" cy="849887"/>
            </a:xfrm>
          </p:grpSpPr>
          <p:cxnSp>
            <p:nvCxnSpPr>
              <p:cNvPr id="15" name="Straight Connector 14">
                <a:extLst>
                  <a:ext uri="{FF2B5EF4-FFF2-40B4-BE49-F238E27FC236}">
                    <a16:creationId xmlns:a16="http://schemas.microsoft.com/office/drawing/2014/main" id="{4F8AE3B4-9EE2-4C52-B61B-1E33BA16EF7D}"/>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3DC48B-1219-4C7F-A87A-88927998FF53}"/>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FC7B71E-447D-4696-801F-42F57BE3349C}"/>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12" name="Rectangle 11">
              <a:extLst>
                <a:ext uri="{FF2B5EF4-FFF2-40B4-BE49-F238E27FC236}">
                  <a16:creationId xmlns:a16="http://schemas.microsoft.com/office/drawing/2014/main" id="{E8B686FA-E22F-4B37-A017-1BEE3F50DEEB}"/>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13" name="Rectangle 12">
              <a:extLst>
                <a:ext uri="{FF2B5EF4-FFF2-40B4-BE49-F238E27FC236}">
                  <a16:creationId xmlns:a16="http://schemas.microsoft.com/office/drawing/2014/main" id="{A7D34949-AAF1-4030-92C7-08C52CFCE3A1}"/>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14" name="Rectangle 13">
              <a:extLst>
                <a:ext uri="{FF2B5EF4-FFF2-40B4-BE49-F238E27FC236}">
                  <a16:creationId xmlns:a16="http://schemas.microsoft.com/office/drawing/2014/main" id="{CF80BF9A-2CCA-4EE9-929E-76356009DB1F}"/>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552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Software verification addresses design:</a:t>
            </a:r>
          </a:p>
          <a:p>
            <a:pPr lvl="1"/>
            <a:r>
              <a:rPr lang="en-US" dirty="0"/>
              <a:t>Does the operational standard make logical sense?</a:t>
            </a:r>
          </a:p>
          <a:p>
            <a:pPr lvl="1"/>
            <a:r>
              <a:rPr lang="en-US" dirty="0"/>
              <a:t>Is the implementation consistent with model?</a:t>
            </a:r>
          </a:p>
          <a:p>
            <a:r>
              <a:rPr lang="en-US" dirty="0"/>
              <a:t>Model validation checks operation:</a:t>
            </a:r>
          </a:p>
          <a:p>
            <a:pPr lvl="1"/>
            <a:r>
              <a:rPr lang="en-US" dirty="0"/>
              <a:t>Is the code capable of handling your target science cases?</a:t>
            </a:r>
          </a:p>
          <a:p>
            <a:pPr lvl="1"/>
            <a:r>
              <a:rPr lang="en-US" dirty="0"/>
              <a:t>Is its answer consistent with use expectations?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325777" y="3806754"/>
            <a:ext cx="9152992"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
        <p:nvSpPr>
          <p:cNvPr id="5" name="Oval 4">
            <a:extLst>
              <a:ext uri="{FF2B5EF4-FFF2-40B4-BE49-F238E27FC236}">
                <a16:creationId xmlns:a16="http://schemas.microsoft.com/office/drawing/2014/main" id="{CC0B9CF9-F74A-AA4D-A2EE-95A14A5E66F3}"/>
              </a:ext>
            </a:extLst>
          </p:cNvPr>
          <p:cNvSpPr/>
          <p:nvPr/>
        </p:nvSpPr>
        <p:spPr>
          <a:xfrm>
            <a:off x="9144913" y="228241"/>
            <a:ext cx="2703576" cy="2276348"/>
          </a:xfrm>
          <a:prstGeom prst="ellipse">
            <a:avLst/>
          </a:prstGeom>
          <a:solidFill>
            <a:schemeClr val="accent2">
              <a:lumMod val="40000"/>
              <a:lumOff val="60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4ECA075C-5DDA-ED49-9358-92C668466C35}"/>
              </a:ext>
            </a:extLst>
          </p:cNvPr>
          <p:cNvSpPr txBox="1"/>
          <p:nvPr/>
        </p:nvSpPr>
        <p:spPr>
          <a:xfrm>
            <a:off x="9705682" y="334649"/>
            <a:ext cx="1952786" cy="506024"/>
          </a:xfrm>
          <a:prstGeom prst="rect">
            <a:avLst/>
          </a:prstGeom>
          <a:noFill/>
        </p:spPr>
        <p:txBody>
          <a:bodyPr wrap="square" lIns="118872" tIns="91440" rIns="118872" bIns="91440" rtlCol="0" anchor="ctr" anchorCtr="0">
            <a:spAutoFit/>
          </a:bodyPr>
          <a:lstStyle/>
          <a:p>
            <a:pPr algn="l">
              <a:lnSpc>
                <a:spcPct val="90000"/>
              </a:lnSpc>
            </a:pPr>
            <a:r>
              <a:rPr lang="en-US" sz="2200" dirty="0"/>
              <a:t>Verification</a:t>
            </a:r>
          </a:p>
        </p:txBody>
      </p:sp>
      <p:sp>
        <p:nvSpPr>
          <p:cNvPr id="7" name="Oval 6">
            <a:extLst>
              <a:ext uri="{FF2B5EF4-FFF2-40B4-BE49-F238E27FC236}">
                <a16:creationId xmlns:a16="http://schemas.microsoft.com/office/drawing/2014/main" id="{9E152F6E-8B47-994B-AC06-05C684A318BA}"/>
              </a:ext>
            </a:extLst>
          </p:cNvPr>
          <p:cNvSpPr/>
          <p:nvPr/>
        </p:nvSpPr>
        <p:spPr>
          <a:xfrm>
            <a:off x="9230566" y="1975900"/>
            <a:ext cx="2903017" cy="2475712"/>
          </a:xfrm>
          <a:prstGeom prst="ellipse">
            <a:avLst/>
          </a:prstGeom>
          <a:solidFill>
            <a:schemeClr val="accent2">
              <a:lumMod val="60000"/>
              <a:lumOff val="40000"/>
              <a:alpha val="7511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Oval 7">
            <a:extLst>
              <a:ext uri="{FF2B5EF4-FFF2-40B4-BE49-F238E27FC236}">
                <a16:creationId xmlns:a16="http://schemas.microsoft.com/office/drawing/2014/main" id="{119448B3-9D19-3F4C-AF9B-38E4812443D0}"/>
              </a:ext>
            </a:extLst>
          </p:cNvPr>
          <p:cNvSpPr/>
          <p:nvPr/>
        </p:nvSpPr>
        <p:spPr>
          <a:xfrm>
            <a:off x="10151389" y="3539832"/>
            <a:ext cx="1550698" cy="844845"/>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9EACC649-C090-DB44-8018-553936E56A4A}"/>
              </a:ext>
            </a:extLst>
          </p:cNvPr>
          <p:cNvSpPr txBox="1"/>
          <p:nvPr/>
        </p:nvSpPr>
        <p:spPr>
          <a:xfrm>
            <a:off x="10206176" y="3674537"/>
            <a:ext cx="1711659" cy="683264"/>
          </a:xfrm>
          <a:prstGeom prst="rect">
            <a:avLst/>
          </a:prstGeom>
          <a:noFill/>
        </p:spPr>
        <p:txBody>
          <a:bodyPr wrap="square" lIns="118872" tIns="91440" rIns="118872" bIns="91440" rtlCol="0" anchor="ctr" anchorCtr="0">
            <a:spAutoFit/>
          </a:bodyPr>
          <a:lstStyle/>
          <a:p>
            <a:pPr algn="l">
              <a:lnSpc>
                <a:spcPct val="90000"/>
              </a:lnSpc>
            </a:pPr>
            <a:r>
              <a:rPr lang="en-US" dirty="0"/>
              <a:t>experimental comparison</a:t>
            </a:r>
          </a:p>
        </p:txBody>
      </p:sp>
      <p:sp>
        <p:nvSpPr>
          <p:cNvPr id="10" name="TextBox 9">
            <a:extLst>
              <a:ext uri="{FF2B5EF4-FFF2-40B4-BE49-F238E27FC236}">
                <a16:creationId xmlns:a16="http://schemas.microsoft.com/office/drawing/2014/main" id="{A1E1FA44-15E4-D040-B01D-826D8FDEFFBC}"/>
              </a:ext>
            </a:extLst>
          </p:cNvPr>
          <p:cNvSpPr txBox="1"/>
          <p:nvPr/>
        </p:nvSpPr>
        <p:spPr>
          <a:xfrm>
            <a:off x="10633405" y="2849117"/>
            <a:ext cx="1585831" cy="489365"/>
          </a:xfrm>
          <a:prstGeom prst="rect">
            <a:avLst/>
          </a:prstGeom>
          <a:noFill/>
        </p:spPr>
        <p:txBody>
          <a:bodyPr wrap="square" lIns="118872" tIns="91440" rIns="118872" bIns="91440" rtlCol="0" anchor="ctr" anchorCtr="0">
            <a:spAutoFit/>
          </a:bodyPr>
          <a:lstStyle/>
          <a:p>
            <a:pPr algn="l">
              <a:lnSpc>
                <a:spcPct val="90000"/>
              </a:lnSpc>
            </a:pPr>
            <a:r>
              <a:rPr lang="en-US" sz="2200" dirty="0"/>
              <a:t>Validation</a:t>
            </a:r>
          </a:p>
        </p:txBody>
      </p:sp>
      <p:sp>
        <p:nvSpPr>
          <p:cNvPr id="11" name="Oval 10">
            <a:extLst>
              <a:ext uri="{FF2B5EF4-FFF2-40B4-BE49-F238E27FC236}">
                <a16:creationId xmlns:a16="http://schemas.microsoft.com/office/drawing/2014/main" id="{93FFDED5-AC1B-AA4E-874D-825374736E48}"/>
              </a:ext>
            </a:extLst>
          </p:cNvPr>
          <p:cNvSpPr/>
          <p:nvPr/>
        </p:nvSpPr>
        <p:spPr>
          <a:xfrm>
            <a:off x="9213685" y="816851"/>
            <a:ext cx="1345347" cy="938312"/>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extBox 11">
            <a:extLst>
              <a:ext uri="{FF2B5EF4-FFF2-40B4-BE49-F238E27FC236}">
                <a16:creationId xmlns:a16="http://schemas.microsoft.com/office/drawing/2014/main" id="{27F75B2E-D1C9-3D45-9DC9-320B79221990}"/>
              </a:ext>
            </a:extLst>
          </p:cNvPr>
          <p:cNvSpPr txBox="1"/>
          <p:nvPr/>
        </p:nvSpPr>
        <p:spPr>
          <a:xfrm>
            <a:off x="9369406" y="956583"/>
            <a:ext cx="1345347" cy="683264"/>
          </a:xfrm>
          <a:prstGeom prst="rect">
            <a:avLst/>
          </a:prstGeom>
          <a:noFill/>
        </p:spPr>
        <p:txBody>
          <a:bodyPr wrap="square" lIns="118872" tIns="91440" rIns="118872" bIns="91440" rtlCol="0" anchor="ctr" anchorCtr="0">
            <a:spAutoFit/>
          </a:bodyPr>
          <a:lstStyle/>
          <a:p>
            <a:pPr algn="l">
              <a:lnSpc>
                <a:spcPct val="90000"/>
              </a:lnSpc>
            </a:pPr>
            <a:r>
              <a:rPr lang="en-US" dirty="0"/>
              <a:t>standards review</a:t>
            </a:r>
          </a:p>
        </p:txBody>
      </p:sp>
      <p:sp>
        <p:nvSpPr>
          <p:cNvPr id="14" name="Oval 13">
            <a:extLst>
              <a:ext uri="{FF2B5EF4-FFF2-40B4-BE49-F238E27FC236}">
                <a16:creationId xmlns:a16="http://schemas.microsoft.com/office/drawing/2014/main" id="{7EFF7B06-90EE-3740-BC2B-C85BCD68C040}"/>
              </a:ext>
            </a:extLst>
          </p:cNvPr>
          <p:cNvSpPr/>
          <p:nvPr/>
        </p:nvSpPr>
        <p:spPr>
          <a:xfrm>
            <a:off x="10640230" y="1140034"/>
            <a:ext cx="1115743" cy="683264"/>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TextBox 14">
            <a:extLst>
              <a:ext uri="{FF2B5EF4-FFF2-40B4-BE49-F238E27FC236}">
                <a16:creationId xmlns:a16="http://schemas.microsoft.com/office/drawing/2014/main" id="{DD87600D-1E0F-3442-AA50-8C5AA4C3B6CA}"/>
              </a:ext>
            </a:extLst>
          </p:cNvPr>
          <p:cNvSpPr txBox="1"/>
          <p:nvPr/>
        </p:nvSpPr>
        <p:spPr>
          <a:xfrm>
            <a:off x="10886049" y="1157284"/>
            <a:ext cx="990165" cy="692889"/>
          </a:xfrm>
          <a:prstGeom prst="rect">
            <a:avLst/>
          </a:prstGeom>
          <a:noFill/>
        </p:spPr>
        <p:txBody>
          <a:bodyPr wrap="square" lIns="118872" tIns="91440" rIns="118872" bIns="91440" rtlCol="0" anchor="ctr" anchorCtr="0">
            <a:spAutoFit/>
          </a:bodyPr>
          <a:lstStyle/>
          <a:p>
            <a:pPr algn="l">
              <a:lnSpc>
                <a:spcPct val="90000"/>
              </a:lnSpc>
            </a:pPr>
            <a:r>
              <a:rPr lang="en-US" dirty="0"/>
              <a:t>unit</a:t>
            </a:r>
          </a:p>
          <a:p>
            <a:pPr algn="l">
              <a:lnSpc>
                <a:spcPct val="90000"/>
              </a:lnSpc>
            </a:pPr>
            <a:r>
              <a:rPr lang="en-US" dirty="0"/>
              <a:t>tests</a:t>
            </a:r>
          </a:p>
        </p:txBody>
      </p:sp>
      <p:sp>
        <p:nvSpPr>
          <p:cNvPr id="16" name="Oval 15">
            <a:extLst>
              <a:ext uri="{FF2B5EF4-FFF2-40B4-BE49-F238E27FC236}">
                <a16:creationId xmlns:a16="http://schemas.microsoft.com/office/drawing/2014/main" id="{F41A9390-AE50-7B4D-98AB-4AAB1F5691E8}"/>
              </a:ext>
            </a:extLst>
          </p:cNvPr>
          <p:cNvSpPr/>
          <p:nvPr/>
        </p:nvSpPr>
        <p:spPr>
          <a:xfrm>
            <a:off x="9478769" y="1860869"/>
            <a:ext cx="1207054" cy="1354107"/>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7" name="TextBox 16">
            <a:extLst>
              <a:ext uri="{FF2B5EF4-FFF2-40B4-BE49-F238E27FC236}">
                <a16:creationId xmlns:a16="http://schemas.microsoft.com/office/drawing/2014/main" id="{DF9CBB41-3591-5541-AF65-F12BE90C2BBA}"/>
              </a:ext>
            </a:extLst>
          </p:cNvPr>
          <p:cNvSpPr txBox="1"/>
          <p:nvPr/>
        </p:nvSpPr>
        <p:spPr>
          <a:xfrm>
            <a:off x="9601104" y="2083472"/>
            <a:ext cx="1284945" cy="932563"/>
          </a:xfrm>
          <a:prstGeom prst="rect">
            <a:avLst/>
          </a:prstGeom>
          <a:noFill/>
        </p:spPr>
        <p:txBody>
          <a:bodyPr wrap="square" lIns="118872" tIns="91440" rIns="118872" bIns="91440" rtlCol="0" anchor="ctr" anchorCtr="0">
            <a:spAutoFit/>
          </a:bodyPr>
          <a:lstStyle/>
          <a:p>
            <a:pPr algn="l">
              <a:lnSpc>
                <a:spcPct val="90000"/>
              </a:lnSpc>
            </a:pPr>
            <a:r>
              <a:rPr lang="en-US" dirty="0"/>
              <a:t>precision /</a:t>
            </a:r>
          </a:p>
          <a:p>
            <a:pPr algn="l">
              <a:lnSpc>
                <a:spcPct val="90000"/>
              </a:lnSpc>
            </a:pPr>
            <a:r>
              <a:rPr lang="en-US" dirty="0"/>
              <a:t>accuracy test</a:t>
            </a:r>
          </a:p>
        </p:txBody>
      </p:sp>
      <p:sp>
        <p:nvSpPr>
          <p:cNvPr id="18" name="Rectangle 17">
            <a:extLst>
              <a:ext uri="{FF2B5EF4-FFF2-40B4-BE49-F238E27FC236}">
                <a16:creationId xmlns:a16="http://schemas.microsoft.com/office/drawing/2014/main" id="{06955B04-C234-6149-8D13-7DF8046058B1}"/>
              </a:ext>
            </a:extLst>
          </p:cNvPr>
          <p:cNvSpPr/>
          <p:nvPr/>
        </p:nvSpPr>
        <p:spPr>
          <a:xfrm>
            <a:off x="1311272" y="6552009"/>
            <a:ext cx="7724239" cy="307777"/>
          </a:xfrm>
          <a:prstGeom prst="rect">
            <a:avLst/>
          </a:prstGeom>
        </p:spPr>
        <p:txBody>
          <a:bodyPr wrap="square">
            <a:spAutoFit/>
          </a:bodyPr>
          <a:lstStyle/>
          <a:p>
            <a:r>
              <a:rPr lang="en-US" sz="1400" dirty="0">
                <a:hlinkClick r:id="rId3"/>
              </a:rPr>
              <a:t>https://</a:t>
            </a:r>
            <a:r>
              <a:rPr lang="en-US" sz="1400" dirty="0" err="1">
                <a:hlinkClick r:id="rId3"/>
              </a:rPr>
              <a:t>www.energy.gov</a:t>
            </a:r>
            <a:r>
              <a:rPr lang="en-US" sz="1400" dirty="0">
                <a:hlinkClick r:id="rId3"/>
              </a:rPr>
              <a:t>/</a:t>
            </a:r>
            <a:r>
              <a:rPr lang="en-US" sz="1400" dirty="0" err="1">
                <a:hlinkClick r:id="rId3"/>
              </a:rPr>
              <a:t>nnsa</a:t>
            </a:r>
            <a:r>
              <a:rPr lang="en-US" sz="1400" dirty="0">
                <a:hlinkClick r:id="rId3"/>
              </a:rPr>
              <a:t>/articles/face-uncertainties-</a:t>
            </a:r>
            <a:r>
              <a:rPr lang="en-US" sz="1400" dirty="0" err="1">
                <a:hlinkClick r:id="rId3"/>
              </a:rPr>
              <a:t>nnsa</a:t>
            </a:r>
            <a:r>
              <a:rPr lang="en-US" sz="1400" dirty="0">
                <a:hlinkClick r:id="rId3"/>
              </a:rPr>
              <a:t>-seeks-verification-and-validation</a:t>
            </a:r>
            <a:endParaRPr lang="en-US" sz="1400" dirty="0"/>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pPr lvl="1"/>
            <a:r>
              <a:rPr lang="en-US" dirty="0"/>
              <a:t>Includes testing "upstream dependencies"</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2489</TotalTime>
  <Words>6637</Words>
  <Application>Microsoft Office PowerPoint</Application>
  <PresentationFormat>Custom</PresentationFormat>
  <Paragraphs>471</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Going Further</vt:lpstr>
      <vt:lpstr>Conclusion – C, kernels, makefiles, CMakeLists, coverage, etc.</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227</cp:revision>
  <cp:lastPrinted>2017-11-02T18:35:01Z</cp:lastPrinted>
  <dcterms:created xsi:type="dcterms:W3CDTF">2018-11-06T17:28:56Z</dcterms:created>
  <dcterms:modified xsi:type="dcterms:W3CDTF">2021-09-02T00:59:32Z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